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3" r:id="rId5"/>
    <p:sldId id="259" r:id="rId6"/>
    <p:sldId id="261" r:id="rId7"/>
    <p:sldId id="260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95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79ACA4-6202-449D-AD50-7E86FA48BE36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2A2A09-2AC4-43E7-B706-0135CA9E4D8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79ACA4-6202-449D-AD50-7E86FA48BE36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2A2A09-2AC4-43E7-B706-0135CA9E4D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79ACA4-6202-449D-AD50-7E86FA48BE36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2A2A09-2AC4-43E7-B706-0135CA9E4D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79ACA4-6202-449D-AD50-7E86FA48BE36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2A2A09-2AC4-43E7-B706-0135CA9E4D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79ACA4-6202-449D-AD50-7E86FA48BE36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2A2A09-2AC4-43E7-B706-0135CA9E4D8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79ACA4-6202-449D-AD50-7E86FA48BE36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2A2A09-2AC4-43E7-B706-0135CA9E4D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79ACA4-6202-449D-AD50-7E86FA48BE36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2A2A09-2AC4-43E7-B706-0135CA9E4D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79ACA4-6202-449D-AD50-7E86FA48BE36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2A2A09-2AC4-43E7-B706-0135CA9E4D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79ACA4-6202-449D-AD50-7E86FA48BE36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2A2A09-2AC4-43E7-B706-0135CA9E4D8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79ACA4-6202-449D-AD50-7E86FA48BE36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2A2A09-2AC4-43E7-B706-0135CA9E4D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79ACA4-6202-449D-AD50-7E86FA48BE36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2A2A09-2AC4-43E7-B706-0135CA9E4D8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079ACA4-6202-449D-AD50-7E86FA48BE36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72A2A09-2AC4-43E7-B706-0135CA9E4D8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2560" y="1423416"/>
            <a:ext cx="7406640" cy="1472184"/>
          </a:xfrm>
        </p:spPr>
        <p:txBody>
          <a:bodyPr/>
          <a:lstStyle/>
          <a:p>
            <a:r>
              <a:rPr lang="en-US" dirty="0" smtClean="0"/>
              <a:t>Quarter Spin: </a:t>
            </a:r>
            <a:br>
              <a:rPr lang="en-US" dirty="0" smtClean="0"/>
            </a:br>
            <a:r>
              <a:rPr lang="en-US" dirty="0" smtClean="0"/>
              <a:t>How long does your spin last?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2560" y="3200400"/>
            <a:ext cx="7406640" cy="2667000"/>
          </a:xfrm>
        </p:spPr>
        <p:txBody>
          <a:bodyPr>
            <a:normAutofit/>
          </a:bodyPr>
          <a:lstStyle/>
          <a:p>
            <a:r>
              <a:rPr lang="en-US" dirty="0" smtClean="0"/>
              <a:t>Bridget </a:t>
            </a:r>
            <a:r>
              <a:rPr lang="en-US" dirty="0" err="1" smtClean="0"/>
              <a:t>Sanelli</a:t>
            </a:r>
            <a:endParaRPr lang="en-US" dirty="0" smtClean="0"/>
          </a:p>
          <a:p>
            <a:r>
              <a:rPr lang="en-US" dirty="0" smtClean="0"/>
              <a:t>Kim </a:t>
            </a:r>
            <a:r>
              <a:rPr lang="en-US" dirty="0" err="1" smtClean="0"/>
              <a:t>Lor</a:t>
            </a:r>
            <a:endParaRPr lang="en-US" dirty="0" smtClean="0"/>
          </a:p>
          <a:p>
            <a:endParaRPr lang="en-US" sz="1000" dirty="0" smtClean="0"/>
          </a:p>
          <a:p>
            <a:pPr algn="r"/>
            <a:r>
              <a:rPr lang="en-US" sz="2000" dirty="0" smtClean="0"/>
              <a:t>Mrs. </a:t>
            </a:r>
            <a:r>
              <a:rPr lang="en-US" sz="2000" dirty="0" err="1" smtClean="0"/>
              <a:t>McNelis</a:t>
            </a:r>
            <a:endParaRPr lang="en-US" sz="2000" dirty="0" smtClean="0"/>
          </a:p>
          <a:p>
            <a:pPr algn="r"/>
            <a:r>
              <a:rPr lang="en-US" sz="2000" dirty="0" smtClean="0"/>
              <a:t>Block 3</a:t>
            </a:r>
          </a:p>
          <a:p>
            <a:pPr algn="r"/>
            <a:r>
              <a:rPr lang="en-US" sz="2000" dirty="0" smtClean="0"/>
              <a:t>AP Statistics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Quarter Spin</a:t>
            </a:r>
          </a:p>
          <a:p>
            <a:pPr marL="916686" lvl="1" indent="-514350">
              <a:buFont typeface="+mj-lt"/>
              <a:buAutoNum type="arabicPeriod"/>
            </a:pPr>
            <a:r>
              <a:rPr lang="en-US" dirty="0" smtClean="0"/>
              <a:t>Subjects spin the quarter however they like</a:t>
            </a:r>
          </a:p>
          <a:p>
            <a:pPr marL="916686" lvl="1" indent="-514350">
              <a:buFont typeface="+mj-lt"/>
              <a:buAutoNum type="arabicPeriod"/>
            </a:pPr>
            <a:r>
              <a:rPr lang="en-US" dirty="0" smtClean="0"/>
              <a:t>We time how long the spin lasts from when it leaves their hands until it lays flat on the desk</a:t>
            </a:r>
          </a:p>
          <a:p>
            <a:pPr marL="916686" lvl="1" indent="-514350">
              <a:buFont typeface="+mj-lt"/>
              <a:buAutoNum type="arabicPeriod"/>
            </a:pPr>
            <a:r>
              <a:rPr lang="en-US" dirty="0" smtClean="0"/>
              <a:t>Subjects are given 3 trials and we record the longest time</a:t>
            </a:r>
          </a:p>
          <a:p>
            <a:pPr marL="916686" lvl="1" indent="-514350">
              <a:buFont typeface="+mj-lt"/>
              <a:buAutoNum type="arabicPeriod"/>
            </a:pPr>
            <a:r>
              <a:rPr lang="en-US" dirty="0" smtClean="0"/>
              <a:t>We recorded gender and whether or not the subject played a sport as well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Data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3276600"/>
            <a:ext cx="4953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71600" y="990600"/>
            <a:ext cx="29718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267200" y="1743670"/>
            <a:ext cx="4648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Shape: </a:t>
            </a:r>
            <a:r>
              <a:rPr lang="en-US" dirty="0"/>
              <a:t>U</a:t>
            </a:r>
            <a:r>
              <a:rPr lang="en-US" dirty="0" smtClean="0"/>
              <a:t>nimodal with a slight left skew.</a:t>
            </a:r>
          </a:p>
          <a:p>
            <a:r>
              <a:rPr lang="en-US" b="1" dirty="0" smtClean="0"/>
              <a:t>Center:  </a:t>
            </a:r>
            <a:r>
              <a:rPr lang="en-US" dirty="0" smtClean="0"/>
              <a:t>Median - 13.62 seconds</a:t>
            </a:r>
          </a:p>
          <a:p>
            <a:r>
              <a:rPr lang="en-US" b="1" dirty="0" smtClean="0"/>
              <a:t>Range: </a:t>
            </a:r>
            <a:r>
              <a:rPr lang="en-US" dirty="0" smtClean="0"/>
              <a:t>(8.06, 19.07)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Normality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371600"/>
            <a:ext cx="75438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371600" y="5486400"/>
            <a:ext cx="746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Not a normal data set, which can be seen by the waves/ curves in the graph</a:t>
            </a:r>
            <a:endParaRPr lang="en-US" dirty="0"/>
          </a:p>
        </p:txBody>
      </p:sp>
      <p:sp>
        <p:nvSpPr>
          <p:cNvPr id="6" name="Freeform 5"/>
          <p:cNvSpPr/>
          <p:nvPr/>
        </p:nvSpPr>
        <p:spPr>
          <a:xfrm>
            <a:off x="2667000" y="1981200"/>
            <a:ext cx="5270157" cy="2246870"/>
          </a:xfrm>
          <a:custGeom>
            <a:avLst/>
            <a:gdLst>
              <a:gd name="connsiteX0" fmla="*/ 0 w 5270157"/>
              <a:gd name="connsiteY0" fmla="*/ 2246870 h 2246870"/>
              <a:gd name="connsiteX1" fmla="*/ 370703 w 5270157"/>
              <a:gd name="connsiteY1" fmla="*/ 2024448 h 2246870"/>
              <a:gd name="connsiteX2" fmla="*/ 1112108 w 5270157"/>
              <a:gd name="connsiteY2" fmla="*/ 1888524 h 2246870"/>
              <a:gd name="connsiteX3" fmla="*/ 1692876 w 5270157"/>
              <a:gd name="connsiteY3" fmla="*/ 1777313 h 2246870"/>
              <a:gd name="connsiteX4" fmla="*/ 1878227 w 5270157"/>
              <a:gd name="connsiteY4" fmla="*/ 1666102 h 2246870"/>
              <a:gd name="connsiteX5" fmla="*/ 2038865 w 5270157"/>
              <a:gd name="connsiteY5" fmla="*/ 1418967 h 2246870"/>
              <a:gd name="connsiteX6" fmla="*/ 2409568 w 5270157"/>
              <a:gd name="connsiteY6" fmla="*/ 1381897 h 2246870"/>
              <a:gd name="connsiteX7" fmla="*/ 2508422 w 5270157"/>
              <a:gd name="connsiteY7" fmla="*/ 1295400 h 2246870"/>
              <a:gd name="connsiteX8" fmla="*/ 2656703 w 5270157"/>
              <a:gd name="connsiteY8" fmla="*/ 1171832 h 2246870"/>
              <a:gd name="connsiteX9" fmla="*/ 2829698 w 5270157"/>
              <a:gd name="connsiteY9" fmla="*/ 1110048 h 2246870"/>
              <a:gd name="connsiteX10" fmla="*/ 3064476 w 5270157"/>
              <a:gd name="connsiteY10" fmla="*/ 1048265 h 2246870"/>
              <a:gd name="connsiteX11" fmla="*/ 3113903 w 5270157"/>
              <a:gd name="connsiteY11" fmla="*/ 986481 h 2246870"/>
              <a:gd name="connsiteX12" fmla="*/ 3422822 w 5270157"/>
              <a:gd name="connsiteY12" fmla="*/ 961767 h 2246870"/>
              <a:gd name="connsiteX13" fmla="*/ 3534033 w 5270157"/>
              <a:gd name="connsiteY13" fmla="*/ 912340 h 2246870"/>
              <a:gd name="connsiteX14" fmla="*/ 3867665 w 5270157"/>
              <a:gd name="connsiteY14" fmla="*/ 850557 h 2246870"/>
              <a:gd name="connsiteX15" fmla="*/ 3867665 w 5270157"/>
              <a:gd name="connsiteY15" fmla="*/ 813486 h 2246870"/>
              <a:gd name="connsiteX16" fmla="*/ 4015946 w 5270157"/>
              <a:gd name="connsiteY16" fmla="*/ 776416 h 2246870"/>
              <a:gd name="connsiteX17" fmla="*/ 4028303 w 5270157"/>
              <a:gd name="connsiteY17" fmla="*/ 652848 h 2246870"/>
              <a:gd name="connsiteX18" fmla="*/ 4188941 w 5270157"/>
              <a:gd name="connsiteY18" fmla="*/ 628135 h 2246870"/>
              <a:gd name="connsiteX19" fmla="*/ 4287795 w 5270157"/>
              <a:gd name="connsiteY19" fmla="*/ 553994 h 2246870"/>
              <a:gd name="connsiteX20" fmla="*/ 4473146 w 5270157"/>
              <a:gd name="connsiteY20" fmla="*/ 455140 h 2246870"/>
              <a:gd name="connsiteX21" fmla="*/ 4819135 w 5270157"/>
              <a:gd name="connsiteY21" fmla="*/ 294502 h 2246870"/>
              <a:gd name="connsiteX22" fmla="*/ 5202195 w 5270157"/>
              <a:gd name="connsiteY22" fmla="*/ 35011 h 2246870"/>
              <a:gd name="connsiteX23" fmla="*/ 5226908 w 5270157"/>
              <a:gd name="connsiteY23" fmla="*/ 84438 h 224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270157" h="2246870">
                <a:moveTo>
                  <a:pt x="0" y="2246870"/>
                </a:moveTo>
                <a:cubicBezTo>
                  <a:pt x="92676" y="2165521"/>
                  <a:pt x="185352" y="2084172"/>
                  <a:pt x="370703" y="2024448"/>
                </a:cubicBezTo>
                <a:cubicBezTo>
                  <a:pt x="556054" y="1964724"/>
                  <a:pt x="1112108" y="1888524"/>
                  <a:pt x="1112108" y="1888524"/>
                </a:cubicBezTo>
                <a:cubicBezTo>
                  <a:pt x="1332470" y="1847335"/>
                  <a:pt x="1565190" y="1814383"/>
                  <a:pt x="1692876" y="1777313"/>
                </a:cubicBezTo>
                <a:cubicBezTo>
                  <a:pt x="1820562" y="1740243"/>
                  <a:pt x="1820562" y="1725826"/>
                  <a:pt x="1878227" y="1666102"/>
                </a:cubicBezTo>
                <a:cubicBezTo>
                  <a:pt x="1935892" y="1606378"/>
                  <a:pt x="1950308" y="1466335"/>
                  <a:pt x="2038865" y="1418967"/>
                </a:cubicBezTo>
                <a:cubicBezTo>
                  <a:pt x="2127422" y="1371600"/>
                  <a:pt x="2331309" y="1402492"/>
                  <a:pt x="2409568" y="1381897"/>
                </a:cubicBezTo>
                <a:cubicBezTo>
                  <a:pt x="2487828" y="1361303"/>
                  <a:pt x="2467233" y="1330411"/>
                  <a:pt x="2508422" y="1295400"/>
                </a:cubicBezTo>
                <a:cubicBezTo>
                  <a:pt x="2549611" y="1260389"/>
                  <a:pt x="2603157" y="1202724"/>
                  <a:pt x="2656703" y="1171832"/>
                </a:cubicBezTo>
                <a:cubicBezTo>
                  <a:pt x="2710249" y="1140940"/>
                  <a:pt x="2761736" y="1130643"/>
                  <a:pt x="2829698" y="1110048"/>
                </a:cubicBezTo>
                <a:cubicBezTo>
                  <a:pt x="2897660" y="1089454"/>
                  <a:pt x="3017109" y="1068859"/>
                  <a:pt x="3064476" y="1048265"/>
                </a:cubicBezTo>
                <a:cubicBezTo>
                  <a:pt x="3111843" y="1027671"/>
                  <a:pt x="3054179" y="1000897"/>
                  <a:pt x="3113903" y="986481"/>
                </a:cubicBezTo>
                <a:cubicBezTo>
                  <a:pt x="3173627" y="972065"/>
                  <a:pt x="3352800" y="974124"/>
                  <a:pt x="3422822" y="961767"/>
                </a:cubicBezTo>
                <a:cubicBezTo>
                  <a:pt x="3492844" y="949410"/>
                  <a:pt x="3459893" y="930875"/>
                  <a:pt x="3534033" y="912340"/>
                </a:cubicBezTo>
                <a:cubicBezTo>
                  <a:pt x="3608173" y="893805"/>
                  <a:pt x="3812060" y="867033"/>
                  <a:pt x="3867665" y="850557"/>
                </a:cubicBezTo>
                <a:cubicBezTo>
                  <a:pt x="3923270" y="834081"/>
                  <a:pt x="3842952" y="825843"/>
                  <a:pt x="3867665" y="813486"/>
                </a:cubicBezTo>
                <a:cubicBezTo>
                  <a:pt x="3892379" y="801129"/>
                  <a:pt x="3989173" y="803189"/>
                  <a:pt x="4015946" y="776416"/>
                </a:cubicBezTo>
                <a:cubicBezTo>
                  <a:pt x="4042719" y="749643"/>
                  <a:pt x="3999471" y="677561"/>
                  <a:pt x="4028303" y="652848"/>
                </a:cubicBezTo>
                <a:cubicBezTo>
                  <a:pt x="4057135" y="628135"/>
                  <a:pt x="4145693" y="644611"/>
                  <a:pt x="4188941" y="628135"/>
                </a:cubicBezTo>
                <a:cubicBezTo>
                  <a:pt x="4232189" y="611659"/>
                  <a:pt x="4240428" y="582826"/>
                  <a:pt x="4287795" y="553994"/>
                </a:cubicBezTo>
                <a:cubicBezTo>
                  <a:pt x="4335162" y="525162"/>
                  <a:pt x="4384589" y="498389"/>
                  <a:pt x="4473146" y="455140"/>
                </a:cubicBezTo>
                <a:cubicBezTo>
                  <a:pt x="4561703" y="411891"/>
                  <a:pt x="4697627" y="364524"/>
                  <a:pt x="4819135" y="294502"/>
                </a:cubicBezTo>
                <a:cubicBezTo>
                  <a:pt x="4940643" y="224480"/>
                  <a:pt x="5134233" y="70022"/>
                  <a:pt x="5202195" y="35011"/>
                </a:cubicBezTo>
                <a:cubicBezTo>
                  <a:pt x="5270157" y="0"/>
                  <a:pt x="5248532" y="42219"/>
                  <a:pt x="5226908" y="84438"/>
                </a:cubicBezTo>
              </a:path>
            </a:pathLst>
          </a:cu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Partner Data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3352800"/>
            <a:ext cx="42672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1066800"/>
            <a:ext cx="36576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953000" y="8382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029200" y="304800"/>
            <a:ext cx="3657600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Bridget</a:t>
            </a:r>
          </a:p>
          <a:p>
            <a:r>
              <a:rPr lang="en-US" sz="1400" dirty="0" smtClean="0"/>
              <a:t>Shape:  Right skewed ,unimodal</a:t>
            </a:r>
          </a:p>
          <a:p>
            <a:r>
              <a:rPr lang="en-US" sz="1400" dirty="0" smtClean="0"/>
              <a:t>Center: Median- 13.375 seconds</a:t>
            </a:r>
          </a:p>
          <a:p>
            <a:r>
              <a:rPr lang="en-US" sz="1400" dirty="0" smtClean="0"/>
              <a:t>Range: (8.06,19.07) 11.01</a:t>
            </a:r>
          </a:p>
          <a:p>
            <a:pPr algn="ctr"/>
            <a:r>
              <a:rPr lang="en-US" sz="1400" b="1" dirty="0" smtClean="0"/>
              <a:t>Kim</a:t>
            </a:r>
            <a:endParaRPr lang="en-US" sz="1400" dirty="0" smtClean="0"/>
          </a:p>
          <a:p>
            <a:r>
              <a:rPr lang="en-US" sz="1400" dirty="0" smtClean="0"/>
              <a:t>Shape: Bimodal</a:t>
            </a:r>
          </a:p>
          <a:p>
            <a:r>
              <a:rPr lang="en-US" sz="1400" dirty="0" smtClean="0"/>
              <a:t>Center: Median- 14 seconds</a:t>
            </a:r>
          </a:p>
          <a:p>
            <a:r>
              <a:rPr lang="en-US" sz="1400" dirty="0" smtClean="0"/>
              <a:t>Range: (8.82,18.21) 9.39</a:t>
            </a:r>
          </a:p>
          <a:p>
            <a:pPr algn="ctr"/>
            <a:r>
              <a:rPr lang="en-US" sz="1400" b="1" dirty="0" smtClean="0"/>
              <a:t>Comparison</a:t>
            </a:r>
          </a:p>
          <a:p>
            <a:r>
              <a:rPr lang="en-US" sz="1400" dirty="0" smtClean="0"/>
              <a:t>Kim’s data had a larger median than Bridget’s data. Bridget had a larger range than Kim.</a:t>
            </a:r>
          </a:p>
          <a:p>
            <a:endParaRPr lang="en-US" b="1" dirty="0" smtClean="0"/>
          </a:p>
          <a:p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3686175"/>
            <a:ext cx="4191000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Connector 9"/>
          <p:cNvCxnSpPr/>
          <p:nvPr/>
        </p:nvCxnSpPr>
        <p:spPr>
          <a:xfrm rot="5400000">
            <a:off x="6477000" y="4267200"/>
            <a:ext cx="91440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>
            <a:off x="6705600" y="5562600"/>
            <a:ext cx="914400" cy="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Marginal Distribution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447800"/>
            <a:ext cx="53340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133600" y="3811726"/>
            <a:ext cx="2514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Gender</a:t>
            </a:r>
            <a:endParaRPr lang="en-US" dirty="0" smtClean="0"/>
          </a:p>
          <a:p>
            <a:r>
              <a:rPr lang="en-US" b="1" dirty="0" smtClean="0"/>
              <a:t>Female:</a:t>
            </a:r>
            <a:r>
              <a:rPr lang="en-US" dirty="0" smtClean="0"/>
              <a:t> 23/31= 74.9%</a:t>
            </a:r>
          </a:p>
          <a:p>
            <a:endParaRPr lang="en-US" dirty="0" smtClean="0"/>
          </a:p>
          <a:p>
            <a:r>
              <a:rPr lang="en-US" b="1" dirty="0" smtClean="0"/>
              <a:t>Male:</a:t>
            </a:r>
            <a:r>
              <a:rPr lang="en-US" dirty="0" smtClean="0"/>
              <a:t> 8/31= 25.81%</a:t>
            </a:r>
            <a:endParaRPr lang="en-US" b="1" dirty="0" smtClean="0"/>
          </a:p>
          <a:p>
            <a:endParaRPr lang="en-US" b="1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181600" y="3810000"/>
            <a:ext cx="2514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Play a Sport</a:t>
            </a:r>
            <a:endParaRPr lang="en-US" dirty="0" smtClean="0"/>
          </a:p>
          <a:p>
            <a:r>
              <a:rPr lang="en-US" b="1" dirty="0" smtClean="0"/>
              <a:t>No:</a:t>
            </a:r>
            <a:r>
              <a:rPr lang="en-US" dirty="0" smtClean="0"/>
              <a:t> 8/31= 25.81%</a:t>
            </a:r>
          </a:p>
          <a:p>
            <a:endParaRPr lang="en-US" dirty="0" smtClean="0"/>
          </a:p>
          <a:p>
            <a:r>
              <a:rPr lang="en-US" b="1" dirty="0" smtClean="0"/>
              <a:t>Yes:</a:t>
            </a:r>
            <a:r>
              <a:rPr lang="en-US" dirty="0" smtClean="0"/>
              <a:t> 23/31= 74.9%</a:t>
            </a:r>
            <a:endParaRPr lang="en-US" b="1" dirty="0" smtClean="0"/>
          </a:p>
          <a:p>
            <a:endParaRPr lang="en-US" b="1" dirty="0" smtClean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514600" y="5638800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*** SAME MARGINAL DISTRIBUTIONS***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Conditional Distribution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143000"/>
            <a:ext cx="5105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676400" y="4419600"/>
            <a:ext cx="13716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676400" y="4343400"/>
            <a:ext cx="152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Conditional of Sport</a:t>
            </a:r>
          </a:p>
          <a:p>
            <a:r>
              <a:rPr lang="en-US" sz="1000" dirty="0" smtClean="0"/>
              <a:t>Conditional of Gender</a:t>
            </a:r>
            <a:endParaRPr lang="en-US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990600" y="5276671"/>
            <a:ext cx="8001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smtClean="0"/>
              <a:t>Association of Variables</a:t>
            </a:r>
            <a:endParaRPr lang="en-US" dirty="0" smtClean="0"/>
          </a:p>
          <a:p>
            <a:pPr algn="ctr"/>
            <a:r>
              <a:rPr lang="en-US" dirty="0" smtClean="0"/>
              <a:t>Because the Marginal distribution of one of the variables does NOT equal the conditional of the other variable, we know that gender and whether or not someone plays a sport are NOT independent of each other.</a:t>
            </a:r>
            <a:endParaRPr lang="en-US" dirty="0"/>
          </a:p>
        </p:txBody>
      </p:sp>
      <p:sp>
        <p:nvSpPr>
          <p:cNvPr id="12" name="Freeform 11"/>
          <p:cNvSpPr/>
          <p:nvPr/>
        </p:nvSpPr>
        <p:spPr>
          <a:xfrm>
            <a:off x="5448300" y="2590800"/>
            <a:ext cx="636587" cy="762000"/>
          </a:xfrm>
          <a:custGeom>
            <a:avLst/>
            <a:gdLst>
              <a:gd name="connsiteX0" fmla="*/ 0 w 636587"/>
              <a:gd name="connsiteY0" fmla="*/ 0 h 762000"/>
              <a:gd name="connsiteX1" fmla="*/ 628650 w 636587"/>
              <a:gd name="connsiteY1" fmla="*/ 285750 h 762000"/>
              <a:gd name="connsiteX2" fmla="*/ 47625 w 636587"/>
              <a:gd name="connsiteY2" fmla="*/ 752475 h 762000"/>
              <a:gd name="connsiteX3" fmla="*/ 47625 w 636587"/>
              <a:gd name="connsiteY3" fmla="*/ 752475 h 762000"/>
              <a:gd name="connsiteX4" fmla="*/ 47625 w 636587"/>
              <a:gd name="connsiteY4" fmla="*/ 762000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6587" h="762000">
                <a:moveTo>
                  <a:pt x="0" y="0"/>
                </a:moveTo>
                <a:cubicBezTo>
                  <a:pt x="310356" y="80169"/>
                  <a:pt x="620713" y="160338"/>
                  <a:pt x="628650" y="285750"/>
                </a:cubicBezTo>
                <a:cubicBezTo>
                  <a:pt x="636587" y="411162"/>
                  <a:pt x="47625" y="752475"/>
                  <a:pt x="47625" y="752475"/>
                </a:cubicBezTo>
                <a:lnTo>
                  <a:pt x="47625" y="752475"/>
                </a:lnTo>
                <a:lnTo>
                  <a:pt x="47625" y="76200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 rot="5689758">
            <a:off x="3440950" y="3930639"/>
            <a:ext cx="636587" cy="762000"/>
          </a:xfrm>
          <a:custGeom>
            <a:avLst/>
            <a:gdLst>
              <a:gd name="connsiteX0" fmla="*/ 0 w 636587"/>
              <a:gd name="connsiteY0" fmla="*/ 0 h 762000"/>
              <a:gd name="connsiteX1" fmla="*/ 628650 w 636587"/>
              <a:gd name="connsiteY1" fmla="*/ 285750 h 762000"/>
              <a:gd name="connsiteX2" fmla="*/ 47625 w 636587"/>
              <a:gd name="connsiteY2" fmla="*/ 752475 h 762000"/>
              <a:gd name="connsiteX3" fmla="*/ 47625 w 636587"/>
              <a:gd name="connsiteY3" fmla="*/ 752475 h 762000"/>
              <a:gd name="connsiteX4" fmla="*/ 47625 w 636587"/>
              <a:gd name="connsiteY4" fmla="*/ 762000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6587" h="762000">
                <a:moveTo>
                  <a:pt x="0" y="0"/>
                </a:moveTo>
                <a:cubicBezTo>
                  <a:pt x="310356" y="80169"/>
                  <a:pt x="620713" y="160338"/>
                  <a:pt x="628650" y="285750"/>
                </a:cubicBezTo>
                <a:cubicBezTo>
                  <a:pt x="636587" y="411162"/>
                  <a:pt x="47625" y="752475"/>
                  <a:pt x="47625" y="752475"/>
                </a:cubicBezTo>
                <a:lnTo>
                  <a:pt x="47625" y="752475"/>
                </a:lnTo>
                <a:lnTo>
                  <a:pt x="47625" y="76200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6096000" y="2667000"/>
            <a:ext cx="1676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Marginal Distributions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3200400" y="4572000"/>
            <a:ext cx="1676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Marginal Distributions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was unimodal with slight left skew</a:t>
            </a:r>
          </a:p>
          <a:p>
            <a:r>
              <a:rPr lang="en-US" dirty="0" smtClean="0"/>
              <a:t>Median 13.62</a:t>
            </a:r>
          </a:p>
          <a:p>
            <a:r>
              <a:rPr lang="en-US" dirty="0" smtClean="0"/>
              <a:t>Not a normal distribution</a:t>
            </a:r>
          </a:p>
          <a:p>
            <a:r>
              <a:rPr lang="en-US" dirty="0" smtClean="0"/>
              <a:t>Categorical values are not independent of each other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92</TotalTime>
  <Words>276</Words>
  <Application>Microsoft Office PowerPoint</Application>
  <PresentationFormat>On-screen Show (4:3)</PresentationFormat>
  <Paragraphs>52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Solstice</vt:lpstr>
      <vt:lpstr>Quarter Spin:  How long does your spin last?</vt:lpstr>
      <vt:lpstr>Introduction</vt:lpstr>
      <vt:lpstr>Overall Data</vt:lpstr>
      <vt:lpstr>Normality</vt:lpstr>
      <vt:lpstr>Partner Data</vt:lpstr>
      <vt:lpstr>Marginal Distribution</vt:lpstr>
      <vt:lpstr>Conditional Distribution</vt:lpstr>
      <vt:lpstr>Conclusion</vt:lpstr>
    </vt:vector>
  </TitlesOfParts>
  <Company>Central Bucks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Quarter Spin:  How long does your spin last?</dc:title>
  <dc:creator>Lor.K603</dc:creator>
  <cp:lastModifiedBy>Lauren Senske</cp:lastModifiedBy>
  <cp:revision>22</cp:revision>
  <dcterms:created xsi:type="dcterms:W3CDTF">2010-09-23T15:52:28Z</dcterms:created>
  <dcterms:modified xsi:type="dcterms:W3CDTF">2010-09-24T16:13:16Z</dcterms:modified>
</cp:coreProperties>
</file>